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61" r:id="rId4"/>
    <p:sldId id="305" r:id="rId5"/>
    <p:sldId id="265" r:id="rId6"/>
    <p:sldId id="264" r:id="rId7"/>
    <p:sldId id="266" r:id="rId8"/>
    <p:sldId id="267" r:id="rId9"/>
    <p:sldId id="301" r:id="rId10"/>
    <p:sldId id="269" r:id="rId11"/>
    <p:sldId id="271" r:id="rId12"/>
    <p:sldId id="273" r:id="rId13"/>
    <p:sldId id="272" r:id="rId14"/>
    <p:sldId id="275" r:id="rId15"/>
    <p:sldId id="276" r:id="rId16"/>
    <p:sldId id="277" r:id="rId17"/>
    <p:sldId id="279" r:id="rId18"/>
    <p:sldId id="280" r:id="rId19"/>
    <p:sldId id="322" r:id="rId20"/>
    <p:sldId id="281" r:id="rId21"/>
    <p:sldId id="282" r:id="rId22"/>
    <p:sldId id="308" r:id="rId23"/>
    <p:sldId id="309" r:id="rId24"/>
    <p:sldId id="284" r:id="rId25"/>
    <p:sldId id="285" r:id="rId26"/>
    <p:sldId id="290" r:id="rId27"/>
    <p:sldId id="293" r:id="rId28"/>
    <p:sldId id="310" r:id="rId29"/>
    <p:sldId id="311" r:id="rId30"/>
    <p:sldId id="291" r:id="rId31"/>
    <p:sldId id="292" r:id="rId32"/>
    <p:sldId id="312" r:id="rId33"/>
    <p:sldId id="313" r:id="rId34"/>
    <p:sldId id="314" r:id="rId35"/>
    <p:sldId id="294" r:id="rId36"/>
    <p:sldId id="315" r:id="rId37"/>
    <p:sldId id="317" r:id="rId38"/>
    <p:sldId id="318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  <p:sldId id="3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4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22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warm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13: 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Consul agents run as a server or a client.</a:t>
            </a:r>
          </a:p>
          <a:p>
            <a:pPr lvl="1"/>
            <a:r>
              <a:rPr lang="en-US" dirty="0"/>
              <a:t>Servers form a cluster using Raft algorithm.</a:t>
            </a:r>
          </a:p>
          <a:p>
            <a:pPr lvl="1"/>
            <a:r>
              <a:rPr lang="en-US" dirty="0"/>
              <a:t>Clients proxy requests to servers.</a:t>
            </a:r>
          </a:p>
          <a:p>
            <a:endParaRPr lang="en-US" dirty="0"/>
          </a:p>
          <a:p>
            <a:r>
              <a:rPr lang="en-US" dirty="0"/>
              <a:t>Distributed key/value store.</a:t>
            </a:r>
          </a:p>
          <a:p>
            <a:pPr lvl="1"/>
            <a:endParaRPr lang="en-US" dirty="0"/>
          </a:p>
          <a:p>
            <a:r>
              <a:rPr lang="en-US" dirty="0"/>
              <a:t>Supports health checks to route requests around unhealthy hosts.</a:t>
            </a:r>
          </a:p>
          <a:p>
            <a:endParaRPr lang="en-US" dirty="0"/>
          </a:p>
          <a:p>
            <a:r>
              <a:rPr lang="en-US" dirty="0"/>
              <a:t>Offers both HTTP and DNS interfaces.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Nodes run a Consul </a:t>
            </a:r>
            <a:r>
              <a:rPr lang="en-US" b="1" dirty="0"/>
              <a:t>agent.</a:t>
            </a:r>
          </a:p>
          <a:p>
            <a:pPr lvl="1"/>
            <a:r>
              <a:rPr lang="en-US" dirty="0"/>
              <a:t>Communicate with one or more servers.</a:t>
            </a:r>
          </a:p>
          <a:p>
            <a:pPr lvl="1"/>
            <a:r>
              <a:rPr lang="en-US" dirty="0"/>
              <a:t>Responsible for health checks of services on the node.</a:t>
            </a:r>
          </a:p>
          <a:p>
            <a:pPr lvl="1"/>
            <a:endParaRPr lang="en-US" dirty="0"/>
          </a:p>
          <a:p>
            <a:r>
              <a:rPr lang="en-US" dirty="0"/>
              <a:t>Consul </a:t>
            </a:r>
            <a:r>
              <a:rPr lang="en-US" b="1" dirty="0"/>
              <a:t>servers</a:t>
            </a:r>
            <a:r>
              <a:rPr lang="en-US" dirty="0"/>
              <a:t> store and replicate data.</a:t>
            </a:r>
          </a:p>
          <a:p>
            <a:pPr lvl="1"/>
            <a:r>
              <a:rPr lang="en-US" dirty="0"/>
              <a:t>Servers form a cluster and elect a leader.</a:t>
            </a:r>
          </a:p>
          <a:p>
            <a:pPr lvl="1"/>
            <a:r>
              <a:rPr lang="en-US" dirty="0"/>
              <a:t>3 to 5 servers recommended to avoid failure scenarios leading to data loss.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data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reads are </a:t>
            </a:r>
            <a:r>
              <a:rPr lang="en-US" b="1" dirty="0"/>
              <a:t>strongly</a:t>
            </a:r>
            <a:r>
              <a:rPr lang="en-US" dirty="0"/>
              <a:t> </a:t>
            </a:r>
            <a:r>
              <a:rPr lang="en-US" b="1" dirty="0"/>
              <a:t>consistent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/>
              <a:t>Availability is sacrificed for consistency in the case of a network partition.</a:t>
            </a:r>
          </a:p>
          <a:p>
            <a:pPr lvl="1"/>
            <a:r>
              <a:rPr lang="en-US" dirty="0"/>
              <a:t>Can no longer write data if there is no quorum.</a:t>
            </a:r>
          </a:p>
          <a:p>
            <a:pPr lvl="1"/>
            <a:r>
              <a:rPr lang="en-US" dirty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/>
              <a:t>Recall the CAP Theorem!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AA5B53-3B8F-C24C-9637-269B0059CB4A}"/>
              </a:ext>
            </a:extLst>
          </p:cNvPr>
          <p:cNvSpPr/>
          <p:nvPr/>
        </p:nvSpPr>
        <p:spPr>
          <a:xfrm>
            <a:off x="5919788" y="4648341"/>
            <a:ext cx="914400" cy="914400"/>
          </a:xfrm>
          <a:prstGeom prst="ellipse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EA0F5-8140-3A41-A7BA-959613CB5D8B}"/>
              </a:ext>
            </a:extLst>
          </p:cNvPr>
          <p:cNvSpPr/>
          <p:nvPr/>
        </p:nvSpPr>
        <p:spPr>
          <a:xfrm>
            <a:off x="7691438" y="4648341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8670BA-B2D9-E240-9F9D-97C3B4609F67}"/>
              </a:ext>
            </a:extLst>
          </p:cNvPr>
          <p:cNvSpPr/>
          <p:nvPr/>
        </p:nvSpPr>
        <p:spPr>
          <a:xfrm>
            <a:off x="6786563" y="581784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DAC8E6-B703-8C47-A2C4-1390576B6A51}"/>
              </a:ext>
            </a:extLst>
          </p:cNvPr>
          <p:cNvCxnSpPr/>
          <p:nvPr/>
        </p:nvCxnSpPr>
        <p:spPr>
          <a:xfrm>
            <a:off x="6777038" y="5817846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24E44B-E736-3C4B-B565-3477032FE7A3}"/>
              </a:ext>
            </a:extLst>
          </p:cNvPr>
          <p:cNvCxnSpPr/>
          <p:nvPr/>
        </p:nvCxnSpPr>
        <p:spPr>
          <a:xfrm>
            <a:off x="7610475" y="4522587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87FC3-1019-B744-B242-5F5396F03BD8}"/>
              </a:ext>
            </a:extLst>
          </p:cNvPr>
          <p:cNvSpPr txBox="1"/>
          <p:nvPr/>
        </p:nvSpPr>
        <p:spPr>
          <a:xfrm>
            <a:off x="5882925" y="5475120"/>
            <a:ext cx="113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Only</a:t>
            </a:r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Service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node running a Consul agent registers a service using a service registration file.</a:t>
            </a:r>
          </a:p>
          <a:p>
            <a:endParaRPr lang="en-US" dirty="0"/>
          </a:p>
          <a:p>
            <a:pPr lvl="1"/>
            <a:r>
              <a:rPr lang="en-US" dirty="0"/>
              <a:t>JSON file containing key/value data</a:t>
            </a:r>
          </a:p>
          <a:p>
            <a:pPr lvl="1"/>
            <a:r>
              <a:rPr lang="en-US" dirty="0"/>
              <a:t>Commonly located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consul.d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“tags”: [“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Consul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/>
              <a:t>Using DNS: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Using HTTP: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 Key/Value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ways to interact with Consul KV store:</a:t>
            </a:r>
          </a:p>
          <a:p>
            <a:pPr lvl="1"/>
            <a:r>
              <a:rPr lang="en-US" dirty="0"/>
              <a:t>HTTP API</a:t>
            </a:r>
          </a:p>
          <a:p>
            <a:pPr lvl="1"/>
            <a:r>
              <a:rPr lang="en-US" dirty="0"/>
              <a:t>Consul KV CLI</a:t>
            </a:r>
          </a:p>
          <a:p>
            <a:endParaRPr lang="en-US" dirty="0"/>
          </a:p>
          <a:p>
            <a:r>
              <a:rPr lang="en-US" dirty="0"/>
              <a:t>Get a value from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/>
              <a:t>Delete a key from the store: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Containers are like super-processes, not real servers.</a:t>
            </a:r>
          </a:p>
          <a:p>
            <a:endParaRPr lang="en-US" dirty="0"/>
          </a:p>
          <a:p>
            <a:pPr lvl="1"/>
            <a:r>
              <a:rPr lang="en-US" dirty="0"/>
              <a:t>A single compute instance could support many containers.</a:t>
            </a:r>
          </a:p>
          <a:p>
            <a:endParaRPr lang="en-US" dirty="0"/>
          </a:p>
          <a:p>
            <a:pPr lvl="1"/>
            <a:r>
              <a:rPr lang="en-US" dirty="0"/>
              <a:t>Modern app platforms dynamically create and destroy containers.</a:t>
            </a:r>
          </a:p>
          <a:p>
            <a:endParaRPr lang="en-US" dirty="0"/>
          </a:p>
          <a:p>
            <a:r>
              <a:rPr lang="en-US" dirty="0"/>
              <a:t>Container orchestration needs to:</a:t>
            </a:r>
          </a:p>
          <a:p>
            <a:endParaRPr lang="en-US" dirty="0"/>
          </a:p>
          <a:p>
            <a:pPr lvl="1"/>
            <a:r>
              <a:rPr lang="en-US" dirty="0"/>
              <a:t>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Consul</a:t>
            </a:r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ECS, </a:t>
            </a:r>
            <a:r>
              <a:rPr lang="en-US" dirty="0" err="1"/>
              <a:t>Fargate</a:t>
            </a:r>
            <a:endParaRPr lang="en-US" dirty="0"/>
          </a:p>
          <a:p>
            <a:pPr lvl="1"/>
            <a:r>
              <a:rPr lang="en-US" dirty="0"/>
              <a:t>Kubernetes</a:t>
            </a:r>
          </a:p>
          <a:p>
            <a:pPr lvl="1"/>
            <a:r>
              <a:rPr lang="en-US" dirty="0"/>
              <a:t>Docker Swarm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EC2.</a:t>
            </a:r>
          </a:p>
          <a:p>
            <a:endParaRPr lang="en-US" dirty="0"/>
          </a:p>
          <a:p>
            <a:r>
              <a:rPr lang="en-US" dirty="0"/>
              <a:t>AWS deploys managed EC2 Docker host instances.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endParaRPr lang="en-US" dirty="0"/>
          </a:p>
          <a:p>
            <a:r>
              <a:rPr lang="en-US" dirty="0"/>
              <a:t>No need to manage an EC2 host/ virtual machine.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Kubernetes manages clusters of computing instances.</a:t>
            </a:r>
          </a:p>
          <a:p>
            <a:pPr lvl="1"/>
            <a:r>
              <a:rPr lang="en-US" dirty="0"/>
              <a:t>Each cluster contains a master instance and multiple nodes.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manages resources and coordinates activities in the clusters.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Nodes run a </a:t>
            </a:r>
            <a:r>
              <a:rPr lang="en-US" dirty="0" err="1"/>
              <a:t>Kubelet</a:t>
            </a:r>
            <a:r>
              <a:rPr lang="en-US" dirty="0"/>
              <a:t> (agent) and a container engine (Docker).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Docker engine has an integrated cluster orchestration </a:t>
            </a:r>
            <a:br>
              <a:rPr lang="en-US" dirty="0"/>
            </a:br>
            <a:r>
              <a:rPr lang="en-US" dirty="0"/>
              <a:t>service (ver. 1.12+).</a:t>
            </a:r>
          </a:p>
          <a:p>
            <a:pPr lvl="1"/>
            <a:r>
              <a:rPr lang="en-US" dirty="0"/>
              <a:t>Previously a separate tool called Docker Swarm.</a:t>
            </a:r>
          </a:p>
          <a:p>
            <a:pPr lvl="1"/>
            <a:endParaRPr lang="en-US" dirty="0"/>
          </a:p>
          <a:p>
            <a:r>
              <a:rPr lang="en-US" dirty="0"/>
              <a:t>Manages a cluster of instances running Docker engine, called </a:t>
            </a:r>
            <a:r>
              <a:rPr lang="en-US" b="1" dirty="0"/>
              <a:t>nodes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deployment, so only one instance image is needed.</a:t>
            </a:r>
          </a:p>
          <a:p>
            <a:pPr lvl="1"/>
            <a:r>
              <a:rPr lang="en-US" dirty="0"/>
              <a:t>Typically we deploy one node per instance.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Mode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communications between manager and worker nodes are encrypted.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2982128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docker swarm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automation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endParaRPr lang="en-US" dirty="0"/>
          </a:p>
          <a:p>
            <a:pPr lvl="1"/>
            <a:r>
              <a:rPr lang="en-US" dirty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Node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73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Swarm </a:t>
            </a:r>
            <a:r>
              <a:rPr lang="en-US" b="1" dirty="0"/>
              <a:t>manager</a:t>
            </a:r>
          </a:p>
          <a:p>
            <a:pPr lvl="1"/>
            <a:r>
              <a:rPr lang="en-US" b="1" dirty="0"/>
              <a:t>Monitors</a:t>
            </a:r>
            <a:r>
              <a:rPr lang="en-US" dirty="0"/>
              <a:t> cluster state and reconciles differences between actual and desired state.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Service discovery</a:t>
            </a:r>
            <a:r>
              <a:rPr lang="en-US" dirty="0"/>
              <a:t>: assigns each service a unique DNS name and provides ingress load balancing.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Manages </a:t>
            </a:r>
            <a:r>
              <a:rPr lang="en-US" b="1" dirty="0"/>
              <a:t>rolling updates </a:t>
            </a:r>
            <a:r>
              <a:rPr lang="en-US" dirty="0"/>
              <a:t>of application containers within the swarm.</a:t>
            </a:r>
          </a:p>
          <a:p>
            <a:endParaRPr lang="en-US" dirty="0"/>
          </a:p>
          <a:p>
            <a:r>
              <a:rPr lang="en-US" dirty="0"/>
              <a:t>Swarm </a:t>
            </a:r>
            <a:r>
              <a:rPr lang="en-US" b="1" dirty="0"/>
              <a:t>worker</a:t>
            </a:r>
          </a:p>
          <a:p>
            <a:pPr lvl="1"/>
            <a:r>
              <a:rPr lang="en-US" dirty="0"/>
              <a:t>Basically just runs Docker containers.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90" y="4530903"/>
            <a:ext cx="3574826" cy="1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16" y="4392331"/>
            <a:ext cx="4041168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8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</a:t>
            </a:r>
            <a:r>
              <a:rPr lang="en-US" u="sng" dirty="0"/>
              <a:t>only accessible within </a:t>
            </a:r>
            <a:r>
              <a:rPr lang="en-US" dirty="0"/>
              <a:t>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routing mesh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8" y="1910993"/>
            <a:ext cx="6824723" cy="44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</p:txBody>
      </p:sp>
    </p:spTree>
    <p:extLst>
      <p:ext uri="{BB962C8B-B14F-4D97-AF65-F5344CB8AC3E}">
        <p14:creationId xmlns:p14="http://schemas.microsoft.com/office/powerpoint/2010/main" val="213894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service.</a:t>
            </a:r>
          </a:p>
        </p:txBody>
      </p:sp>
    </p:spTree>
    <p:extLst>
      <p:ext uri="{BB962C8B-B14F-4D97-AF65-F5344CB8AC3E}">
        <p14:creationId xmlns:p14="http://schemas.microsoft.com/office/powerpoint/2010/main" val="198311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secret (it’s immutable), but you can remove and recreate it.</a:t>
            </a:r>
          </a:p>
        </p:txBody>
      </p:sp>
    </p:spTree>
    <p:extLst>
      <p:ext uri="{BB962C8B-B14F-4D97-AF65-F5344CB8AC3E}">
        <p14:creationId xmlns:p14="http://schemas.microsoft.com/office/powerpoint/2010/main" val="209909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https://s3.amazonaws.com/seis665/docker-swarm.json</a:t>
            </a:r>
            <a:endParaRPr lang="en-US" u="sng" dirty="0"/>
          </a:p>
          <a:p>
            <a:pPr lvl="1"/>
            <a:r>
              <a:rPr lang="en-US" dirty="0"/>
              <a:t>Creates a set of manager nodes and a set of worker nodes.</a:t>
            </a:r>
          </a:p>
          <a:p>
            <a:pPr lvl="1"/>
            <a:r>
              <a:rPr lang="en-US" dirty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/>
              <a:t>Wait until stack creation is complete, then log into initiator node.</a:t>
            </a:r>
          </a:p>
          <a:p>
            <a:endParaRPr lang="en-US" dirty="0"/>
          </a:p>
          <a:p>
            <a:r>
              <a:rPr lang="en-US" dirty="0"/>
              <a:t>Log into initiator node using "ubuntu" user!</a:t>
            </a:r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/>
          </a:p>
          <a:p>
            <a:r>
              <a:rPr lang="en-US" dirty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/>
          </a:p>
          <a:p>
            <a:r>
              <a:rPr lang="en-US" dirty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We can remove the </a:t>
            </a:r>
            <a:r>
              <a:rPr lang="en-US" dirty="0" err="1"/>
              <a:t>helloworld</a:t>
            </a:r>
            <a:r>
              <a:rPr lang="en-US" dirty="0"/>
              <a:t>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Create a new service using </a:t>
            </a:r>
            <a:r>
              <a:rPr lang="en-US" dirty="0" err="1"/>
              <a:t>Redis</a:t>
            </a:r>
            <a:r>
              <a:rPr lang="en-US" dirty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--update-delay 15s redis:3.0.6</a:t>
            </a:r>
          </a:p>
          <a:p>
            <a:pPr lvl="1"/>
            <a:endParaRPr lang="en-US" dirty="0"/>
          </a:p>
          <a:p>
            <a:r>
              <a:rPr lang="en-US" dirty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Update the service to </a:t>
            </a:r>
            <a:r>
              <a:rPr lang="en-US" dirty="0" err="1"/>
              <a:t>Redis</a:t>
            </a:r>
            <a:r>
              <a:rPr lang="en-US" dirty="0"/>
              <a:t> version 3.0.7: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Run the </a:t>
            </a:r>
            <a:r>
              <a:rPr lang="en-US" dirty="0" err="1"/>
              <a:t>ps</a:t>
            </a:r>
            <a:r>
              <a:rPr lang="en-US" dirty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/>
          </a:p>
          <a:p>
            <a:r>
              <a:rPr lang="en-US" dirty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/>
          </a:p>
          <a:p>
            <a:r>
              <a:rPr lang="en-US" dirty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node update --availability active &lt;node ID&gt;</a:t>
            </a:r>
          </a:p>
          <a:p>
            <a:pPr marL="457200" lvl="1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service update --force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Remove the </a:t>
            </a:r>
            <a:r>
              <a:rPr lang="en-US" dirty="0" err="1">
                <a:ea typeface="Consolas" charset="0"/>
                <a:cs typeface="Consolas" charset="0"/>
              </a:rPr>
              <a:t>redis</a:t>
            </a:r>
            <a:r>
              <a:rPr lang="en-US" dirty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Let’s do something more interesting!</a:t>
            </a:r>
          </a:p>
          <a:p>
            <a:endParaRPr lang="en-US" dirty="0"/>
          </a:p>
          <a:p>
            <a:r>
              <a:rPr lang="en-US" dirty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Check out the new network: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ls</a:t>
            </a:r>
          </a:p>
          <a:p>
            <a:pPr lvl="1"/>
            <a:endParaRPr lang="en-US" dirty="0"/>
          </a:p>
          <a:p>
            <a:r>
              <a:rPr lang="en-US" dirty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Verify the </a:t>
            </a:r>
            <a:r>
              <a:rPr lang="en-US" dirty="0" err="1"/>
              <a:t>db</a:t>
            </a:r>
            <a:r>
              <a:rPr lang="en-US" dirty="0"/>
              <a:t>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’ --name web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Verify the web service:</a:t>
            </a:r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/>
          </a:p>
          <a:p>
            <a:r>
              <a:rPr lang="en-US" dirty="0"/>
              <a:t>Access the clustered application at the ELB endpoint (after </a:t>
            </a:r>
            <a:r>
              <a:rPr lang="en-US" i="1" dirty="0" err="1"/>
              <a:t>InService</a:t>
            </a:r>
            <a:r>
              <a:rPr lang="en-US" dirty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delete the Swarm stack!</a:t>
            </a:r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homework assignment this week.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Study for Final Challenge.</a:t>
            </a:r>
          </a:p>
          <a:p>
            <a:endParaRPr lang="en-US" dirty="0"/>
          </a:p>
          <a:p>
            <a:r>
              <a:rPr lang="en-US" dirty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/>
              <a:t>I’ve enjoyed serving as your teacher. Good luck on your final exams!</a:t>
            </a:r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Three methods to discover services:</a:t>
            </a:r>
          </a:p>
          <a:p>
            <a:endParaRPr lang="en-US" dirty="0"/>
          </a:p>
          <a:p>
            <a:pPr lvl="1"/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outputs from Infrastructure definition tools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Name Services</a:t>
            </a:r>
          </a:p>
          <a:p>
            <a:pPr lvl="1"/>
            <a:r>
              <a:rPr lang="en-US" dirty="0"/>
              <a:t>Discover the IP address of a system based on a name.</a:t>
            </a:r>
          </a:p>
          <a:p>
            <a:pPr lvl="1"/>
            <a:r>
              <a:rPr lang="en-US" dirty="0"/>
              <a:t>Not designed for dynamic infrastructure changes.</a:t>
            </a:r>
          </a:p>
          <a:p>
            <a:endParaRPr lang="en-US" dirty="0"/>
          </a:p>
          <a:p>
            <a:r>
              <a:rPr lang="en-US" dirty="0"/>
              <a:t>Unix /</a:t>
            </a:r>
            <a:r>
              <a:rPr lang="en-US" dirty="0" err="1"/>
              <a:t>etc</a:t>
            </a:r>
            <a:r>
              <a:rPr lang="en-US" dirty="0"/>
              <a:t>/services</a:t>
            </a:r>
          </a:p>
          <a:p>
            <a:pPr lvl="1"/>
            <a:r>
              <a:rPr lang="en-US" dirty="0"/>
              <a:t>Maps port numbers to service names.</a:t>
            </a:r>
          </a:p>
          <a:p>
            <a:endParaRPr lang="en-US" dirty="0"/>
          </a:p>
          <a:p>
            <a:r>
              <a:rPr lang="en-US" dirty="0"/>
              <a:t>Store service information in distributed file systems and databases (lock servers)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76775" cy="4951071"/>
          </a:xfrm>
        </p:spPr>
        <p:txBody>
          <a:bodyPr>
            <a:normAutofit fontScale="92500"/>
          </a:bodyPr>
          <a:lstStyle/>
          <a:p>
            <a:r>
              <a:rPr lang="en-US" dirty="0"/>
              <a:t>Lock servers allow a group of nodes to synchronize activities and agree on shared information.</a:t>
            </a:r>
          </a:p>
          <a:p>
            <a:endParaRPr lang="en-US" dirty="0"/>
          </a:p>
          <a:p>
            <a:r>
              <a:rPr lang="en-US" dirty="0"/>
              <a:t>Very challenging to synchronize services in a distributed architecture due to issues like race conditions.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A64030-F0C6-834D-AF5C-B47264A4258F}"/>
              </a:ext>
            </a:extLst>
          </p:cNvPr>
          <p:cNvSpPr/>
          <p:nvPr/>
        </p:nvSpPr>
        <p:spPr>
          <a:xfrm>
            <a:off x="5638800" y="141763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6AFB9F-E943-AA47-A9E8-0326AB5015D2}"/>
              </a:ext>
            </a:extLst>
          </p:cNvPr>
          <p:cNvSpPr/>
          <p:nvPr/>
        </p:nvSpPr>
        <p:spPr>
          <a:xfrm>
            <a:off x="7267575" y="139858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4A02AF-6F5B-C340-86A2-9F7D962C723D}"/>
              </a:ext>
            </a:extLst>
          </p:cNvPr>
          <p:cNvSpPr/>
          <p:nvPr/>
        </p:nvSpPr>
        <p:spPr>
          <a:xfrm>
            <a:off x="6553200" y="2507286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10BB94-BBBD-EA47-8427-A440F1BEA26C}"/>
              </a:ext>
            </a:extLst>
          </p:cNvPr>
          <p:cNvSpPr/>
          <p:nvPr/>
        </p:nvSpPr>
        <p:spPr>
          <a:xfrm>
            <a:off x="5695950" y="446736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C70132-EE30-0340-B2D7-46F8E3485D0D}"/>
              </a:ext>
            </a:extLst>
          </p:cNvPr>
          <p:cNvSpPr/>
          <p:nvPr/>
        </p:nvSpPr>
        <p:spPr>
          <a:xfrm>
            <a:off x="7467600" y="4467366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D6CD6-FCB7-4E4F-9C46-300962739C26}"/>
              </a:ext>
            </a:extLst>
          </p:cNvPr>
          <p:cNvSpPr/>
          <p:nvPr/>
        </p:nvSpPr>
        <p:spPr>
          <a:xfrm>
            <a:off x="6562725" y="5636871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X=2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982775-F406-7644-89A7-2AA97AB677AB}"/>
              </a:ext>
            </a:extLst>
          </p:cNvPr>
          <p:cNvCxnSpPr/>
          <p:nvPr/>
        </p:nvCxnSpPr>
        <p:spPr>
          <a:xfrm>
            <a:off x="6553200" y="5636871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624D7B-207C-5B48-B7C4-40240155CFFE}"/>
              </a:ext>
            </a:extLst>
          </p:cNvPr>
          <p:cNvCxnSpPr/>
          <p:nvPr/>
        </p:nvCxnSpPr>
        <p:spPr>
          <a:xfrm>
            <a:off x="7386637" y="4341612"/>
            <a:ext cx="1076325" cy="1040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529DA4-2019-E548-932D-683EA4D12082}"/>
              </a:ext>
            </a:extLst>
          </p:cNvPr>
          <p:cNvSpPr txBox="1"/>
          <p:nvPr/>
        </p:nvSpPr>
        <p:spPr>
          <a:xfrm>
            <a:off x="5133975" y="4016648"/>
            <a:ext cx="171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new value</a:t>
            </a:r>
          </a:p>
          <a:p>
            <a:r>
              <a:rPr lang="en-US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564" y="1600200"/>
            <a:ext cx="4270236" cy="3724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Commonly used algorithm for leader election and storing state in a distributed system.</a:t>
            </a:r>
          </a:p>
          <a:p>
            <a:endParaRPr lang="en-US" dirty="0"/>
          </a:p>
          <a:p>
            <a:r>
              <a:rPr lang="en-US" dirty="0"/>
              <a:t>Participant nodes elect a leader and the nodes discover one another.</a:t>
            </a:r>
          </a:p>
          <a:p>
            <a:endParaRPr lang="en-US" dirty="0"/>
          </a:p>
          <a:p>
            <a:r>
              <a:rPr lang="en-US" dirty="0"/>
              <a:t>Shared information is stored as meta-data across all nodes.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64" y="2844117"/>
            <a:ext cx="38100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9444" y="5935277"/>
            <a:ext cx="2517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Awesome demo!</a:t>
            </a:r>
          </a:p>
          <a:p>
            <a:endParaRPr lang="en-US" sz="1200" dirty="0"/>
          </a:p>
          <a:p>
            <a:r>
              <a:rPr lang="en-US" sz="1200" dirty="0"/>
              <a:t>http://</a:t>
            </a:r>
            <a:r>
              <a:rPr lang="en-US" sz="1200" dirty="0" err="1"/>
              <a:t>thesecretlivesofdata.com</a:t>
            </a:r>
            <a:r>
              <a:rPr lang="en-US" sz="1200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7643</TotalTime>
  <Words>2169</Words>
  <Application>Microsoft Macintosh PowerPoint</Application>
  <PresentationFormat>On-screen Show (4:3)</PresentationFormat>
  <Paragraphs>425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Mangal</vt:lpstr>
      <vt:lpstr>Wingdings</vt:lpstr>
      <vt:lpstr>Office Theme</vt:lpstr>
      <vt:lpstr>DevOps &amp; Cloud Infrastructure SEIS 665 Week 13: Orchestration</vt:lpstr>
      <vt:lpstr>Agenda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Service discovery solutions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Consul Key/Value Store</vt:lpstr>
      <vt:lpstr>Orchestration</vt:lpstr>
      <vt:lpstr>Container orchestration</vt:lpstr>
      <vt:lpstr>Container orchestration</vt:lpstr>
      <vt:lpstr>AWS Elastic Container Service (ECS)</vt:lpstr>
      <vt:lpstr>PowerPoint Presentation</vt:lpstr>
      <vt:lpstr>AWS EKS</vt:lpstr>
      <vt:lpstr>Kubernetes</vt:lpstr>
      <vt:lpstr>Kubernetes</vt:lpstr>
      <vt:lpstr>Docker Swarm Mode</vt:lpstr>
      <vt:lpstr>Docker Swarm Mode</vt:lpstr>
      <vt:lpstr>Swarm Security</vt:lpstr>
      <vt:lpstr>Create a cluster</vt:lpstr>
      <vt:lpstr>Cluster Node Roles</vt:lpstr>
      <vt:lpstr>Swarm services</vt:lpstr>
      <vt:lpstr>Service networking</vt:lpstr>
      <vt:lpstr>Swarm service discovery</vt:lpstr>
      <vt:lpstr>Published services</vt:lpstr>
      <vt:lpstr>Swarm routing mesh</vt:lpstr>
      <vt:lpstr>Service resizing</vt:lpstr>
      <vt:lpstr>Service updates</vt:lpstr>
      <vt:lpstr>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Jason Baker</cp:lastModifiedBy>
  <cp:revision>139</cp:revision>
  <dcterms:created xsi:type="dcterms:W3CDTF">2016-04-25T17:30:29Z</dcterms:created>
  <dcterms:modified xsi:type="dcterms:W3CDTF">2018-04-29T16:49:22Z</dcterms:modified>
</cp:coreProperties>
</file>